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72" r:id="rId3"/>
    <p:sldId id="304" r:id="rId4"/>
    <p:sldId id="305" r:id="rId5"/>
    <p:sldId id="306" r:id="rId6"/>
    <p:sldId id="286" r:id="rId7"/>
    <p:sldId id="284" r:id="rId8"/>
    <p:sldId id="283" r:id="rId9"/>
    <p:sldId id="276" r:id="rId10"/>
    <p:sldId id="274" r:id="rId11"/>
    <p:sldId id="279" r:id="rId12"/>
    <p:sldId id="277" r:id="rId13"/>
    <p:sldId id="278" r:id="rId14"/>
    <p:sldId id="287" r:id="rId15"/>
    <p:sldId id="312" r:id="rId16"/>
    <p:sldId id="288" r:id="rId17"/>
    <p:sldId id="289" r:id="rId18"/>
    <p:sldId id="280" r:id="rId19"/>
    <p:sldId id="297" r:id="rId20"/>
    <p:sldId id="298" r:id="rId21"/>
    <p:sldId id="307" r:id="rId22"/>
    <p:sldId id="308" r:id="rId23"/>
    <p:sldId id="285" r:id="rId24"/>
    <p:sldId id="309" r:id="rId25"/>
    <p:sldId id="310" r:id="rId26"/>
    <p:sldId id="290" r:id="rId27"/>
    <p:sldId id="294" r:id="rId28"/>
    <p:sldId id="311" r:id="rId29"/>
    <p:sldId id="291" r:id="rId30"/>
    <p:sldId id="292" r:id="rId31"/>
    <p:sldId id="301" r:id="rId32"/>
    <p:sldId id="296" r:id="rId33"/>
    <p:sldId id="320" r:id="rId34"/>
    <p:sldId id="321" r:id="rId35"/>
    <p:sldId id="293" r:id="rId36"/>
    <p:sldId id="295" r:id="rId37"/>
    <p:sldId id="299" r:id="rId38"/>
    <p:sldId id="300" r:id="rId39"/>
    <p:sldId id="302" r:id="rId40"/>
    <p:sldId id="303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2" r:id="rId49"/>
    <p:sldId id="323" r:id="rId50"/>
    <p:sldId id="282" r:id="rId51"/>
    <p:sldId id="325" r:id="rId52"/>
    <p:sldId id="326" r:id="rId53"/>
    <p:sldId id="327" r:id="rId54"/>
    <p:sldId id="328" r:id="rId55"/>
    <p:sldId id="329" r:id="rId56"/>
    <p:sldId id="281" r:id="rId57"/>
    <p:sldId id="330" r:id="rId58"/>
    <p:sldId id="331" r:id="rId59"/>
    <p:sldId id="332" r:id="rId60"/>
    <p:sldId id="333" r:id="rId61"/>
    <p:sldId id="334" r:id="rId6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26" y="114"/>
      </p:cViewPr>
      <p:guideLst>
        <p:guide orient="horz" pos="19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6BB0-1E02-4D43-8C58-0480F8B62BB3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91BC-D980-48A3-9319-E03A82F65E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28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33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3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98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14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09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04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2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31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61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4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89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articles/555920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howdns.works/ep1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-GNJNlpLGE" TargetMode="External"/><Relationship Id="rId2" Type="http://schemas.openxmlformats.org/officeDocument/2006/relationships/hyperlink" Target="https://www.youtube.com/watch?v=BTHPkDlAzd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ru-ru/windows/wsl/instal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Языки интернет-программирования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5271"/>
          </a:xfrm>
        </p:spPr>
        <p:txBody>
          <a:bodyPr/>
          <a:lstStyle/>
          <a:p>
            <a:r>
              <a:rPr lang="ru-RU" dirty="0" smtClean="0"/>
              <a:t>Лекция </a:t>
            </a:r>
            <a:r>
              <a:rPr lang="en-US" dirty="0" smtClean="0"/>
              <a:t>2</a:t>
            </a:r>
            <a:r>
              <a:rPr lang="ru-RU" dirty="0" smtClean="0"/>
              <a:t>. Общие принципы построения </a:t>
            </a:r>
            <a:r>
              <a:rPr lang="en-US" dirty="0" smtClean="0"/>
              <a:t>web-</a:t>
            </a:r>
            <a:r>
              <a:rPr lang="ru-RU" dirty="0" smtClean="0"/>
              <a:t>приложений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262851" y="5007406"/>
            <a:ext cx="392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Курс читают:</a:t>
            </a:r>
          </a:p>
          <a:p>
            <a:endParaRPr lang="en-US" dirty="0" smtClean="0"/>
          </a:p>
          <a:p>
            <a:r>
              <a:rPr lang="ru-RU" dirty="0" smtClean="0"/>
              <a:t>Шульман В.Д.</a:t>
            </a:r>
            <a:r>
              <a:rPr lang="en-US" dirty="0"/>
              <a:t>	@</a:t>
            </a:r>
            <a:r>
              <a:rPr lang="en-US" dirty="0" err="1"/>
              <a:t>ShtuzerVD</a:t>
            </a:r>
            <a:endParaRPr lang="en-US" dirty="0" smtClean="0"/>
          </a:p>
          <a:p>
            <a:r>
              <a:rPr lang="ru-RU" dirty="0" smtClean="0"/>
              <a:t>Пелевина Т.В.	</a:t>
            </a:r>
            <a:r>
              <a:rPr lang="en-US" dirty="0"/>
              <a:t>@</a:t>
            </a:r>
            <a:r>
              <a:rPr lang="en-US" dirty="0" err="1" smtClean="0"/>
              <a:t>anivelat</a:t>
            </a:r>
            <a:r>
              <a:rPr lang="en-US" dirty="0" smtClean="0"/>
              <a:t>	</a:t>
            </a:r>
            <a:endParaRPr lang="ru-RU" dirty="0" smtClean="0"/>
          </a:p>
          <a:p>
            <a:r>
              <a:rPr lang="ru-RU" dirty="0" smtClean="0"/>
              <a:t>Шабанов В.В.</a:t>
            </a:r>
            <a:r>
              <a:rPr lang="en-US" dirty="0"/>
              <a:t>	@</a:t>
            </a:r>
            <a:r>
              <a:rPr lang="en-US" dirty="0" err="1"/>
              <a:t>ZeroHug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9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10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572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обсудить что такое клиент</a:t>
            </a:r>
          </a:p>
          <a:p>
            <a:r>
              <a:rPr lang="ru-RU" dirty="0" smtClean="0"/>
              <a:t>обсудить что такое сервер</a:t>
            </a:r>
          </a:p>
          <a:p>
            <a:r>
              <a:rPr lang="ru-RU" dirty="0" smtClean="0"/>
              <a:t>обсудить что такое СУБД</a:t>
            </a:r>
          </a:p>
          <a:p>
            <a:r>
              <a:rPr lang="ru-RU" dirty="0" smtClean="0"/>
              <a:t>выяснить как они взаимодействуют друг с другом</a:t>
            </a:r>
          </a:p>
        </p:txBody>
      </p:sp>
    </p:spTree>
    <p:extLst>
      <p:ext uri="{BB962C8B-B14F-4D97-AF65-F5344CB8AC3E}">
        <p14:creationId xmlns:p14="http://schemas.microsoft.com/office/powerpoint/2010/main" val="302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11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5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А кто это вообще такой?</a:t>
            </a:r>
          </a:p>
        </p:txBody>
      </p:sp>
    </p:spTree>
    <p:extLst>
      <p:ext uri="{BB962C8B-B14F-4D97-AF65-F5344CB8AC3E}">
        <p14:creationId xmlns:p14="http://schemas.microsoft.com/office/powerpoint/2010/main" val="139168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клиентов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12</a:t>
            </a:fld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8092"/>
          <a:stretch/>
        </p:blipFill>
        <p:spPr>
          <a:xfrm>
            <a:off x="1007680" y="2495344"/>
            <a:ext cx="10176641" cy="38610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503919"/>
            <a:ext cx="406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Клиент – это, прежде всего, программа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491345" y="1553037"/>
            <a:ext cx="2261062" cy="45969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13</a:t>
            </a:fld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8092"/>
          <a:stretch/>
        </p:blipFill>
        <p:spPr>
          <a:xfrm>
            <a:off x="1007679" y="2082593"/>
            <a:ext cx="10176641" cy="3861006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6" idx="7"/>
          </p:cNvCxnSpPr>
          <p:nvPr/>
        </p:nvCxnSpPr>
        <p:spPr>
          <a:xfrm flipH="1">
            <a:off x="5421282" y="1669842"/>
            <a:ext cx="1029394" cy="556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52407" y="1107069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Эти ребята в рамках нашего курса рассматриваться не будут (почти)</a:t>
            </a:r>
            <a:endParaRPr lang="ru-RU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Примеры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165605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14</a:t>
            </a:fld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Google</a:t>
            </a:r>
            <a:r>
              <a:rPr lang="ru-RU" dirty="0" smtClean="0"/>
              <a:t> </a:t>
            </a:r>
            <a:r>
              <a:rPr lang="en-US" dirty="0" smtClean="0"/>
              <a:t>Chrome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3" y="1834241"/>
            <a:ext cx="10899593" cy="42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15</a:t>
            </a:fld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Google</a:t>
            </a:r>
            <a:r>
              <a:rPr lang="ru-RU" dirty="0" smtClean="0"/>
              <a:t> </a:t>
            </a:r>
            <a:r>
              <a:rPr lang="en-US" dirty="0" smtClean="0"/>
              <a:t>Chrome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63" t="18759" r="16634" b="25945"/>
          <a:stretch/>
        </p:blipFill>
        <p:spPr>
          <a:xfrm>
            <a:off x="838200" y="1397778"/>
            <a:ext cx="10724804" cy="48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16</a:t>
            </a:fld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Postman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96" y="1506430"/>
            <a:ext cx="9943407" cy="47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17</a:t>
            </a:fld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Curl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4841"/>
            <a:ext cx="10515600" cy="47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18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2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Глобально отвечают за 2 аспекта:</a:t>
            </a:r>
          </a:p>
          <a:p>
            <a:pPr marL="0" indent="0">
              <a:buNone/>
            </a:pPr>
            <a:r>
              <a:rPr lang="ru-RU" dirty="0" smtClean="0"/>
              <a:t>2. обмен данными</a:t>
            </a:r>
            <a:r>
              <a:rPr lang="en-US" dirty="0" smtClean="0"/>
              <a:t>/</a:t>
            </a:r>
            <a:r>
              <a:rPr lang="ru-RU" dirty="0" smtClean="0"/>
              <a:t>статикой по сети с сервером</a:t>
            </a:r>
          </a:p>
          <a:p>
            <a:pPr marL="0" indent="0">
              <a:buNone/>
            </a:pPr>
            <a:r>
              <a:rPr lang="ru-RU" dirty="0" smtClean="0"/>
              <a:t>3. рендеринг страниц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</a:t>
            </a:r>
            <a:r>
              <a:rPr lang="ru-RU" dirty="0" smtClean="0"/>
              <a:t>од статикой мы понимаем .</a:t>
            </a:r>
            <a:r>
              <a:rPr lang="en-US" dirty="0" smtClean="0"/>
              <a:t>html, .</a:t>
            </a:r>
            <a:r>
              <a:rPr lang="en-US" dirty="0" err="1" smtClean="0"/>
              <a:t>css</a:t>
            </a:r>
            <a:r>
              <a:rPr lang="en-US" dirty="0" smtClean="0"/>
              <a:t>, .</a:t>
            </a:r>
            <a:r>
              <a:rPr lang="en-US" dirty="0" err="1" smtClean="0"/>
              <a:t>js</a:t>
            </a:r>
            <a:r>
              <a:rPr lang="ru-RU" dirty="0"/>
              <a:t> </a:t>
            </a:r>
            <a:r>
              <a:rPr lang="ru-RU" dirty="0" smtClean="0"/>
              <a:t>+ медиа-файлы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Браузеры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0631"/>
          <a:stretch/>
        </p:blipFill>
        <p:spPr>
          <a:xfrm>
            <a:off x="7528350" y="365126"/>
            <a:ext cx="3507155" cy="13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19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2915"/>
          <a:stretch/>
        </p:blipFill>
        <p:spPr>
          <a:xfrm>
            <a:off x="838200" y="1690688"/>
            <a:ext cx="5304905" cy="4292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10" y="1690688"/>
            <a:ext cx="47720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 «ты»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По-прежнему пытаемся общаться по-человечески.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1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20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78431" cy="4431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48" y="1689901"/>
            <a:ext cx="3172085" cy="44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21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48" y="1689901"/>
            <a:ext cx="3172085" cy="4432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2013"/>
            <a:ext cx="5949521" cy="45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4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22</a:t>
            </a:fld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013"/>
            <a:ext cx="5949521" cy="4590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04" y="1690688"/>
            <a:ext cx="3108093" cy="44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Рендеринг страницы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23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18628"/>
            <a:ext cx="10275916" cy="170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Рендеринг страниц в браузере – это процесс преобр</a:t>
            </a:r>
            <a:r>
              <a:rPr lang="ru-RU" dirty="0"/>
              <a:t>а</a:t>
            </a:r>
            <a:r>
              <a:rPr lang="ru-RU" dirty="0" smtClean="0"/>
              <a:t>зования кода </a:t>
            </a:r>
            <a:r>
              <a:rPr lang="en-US" dirty="0" smtClean="0"/>
              <a:t>.html </a:t>
            </a:r>
            <a:r>
              <a:rPr lang="ru-RU" dirty="0" smtClean="0"/>
              <a:t>и </a:t>
            </a:r>
            <a:r>
              <a:rPr lang="en-US" dirty="0" smtClean="0"/>
              <a:t>.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ru-RU" dirty="0" smtClean="0"/>
              <a:t>в пиксели на экране</a:t>
            </a:r>
            <a:endParaRPr lang="ru-RU" dirty="0"/>
          </a:p>
        </p:txBody>
      </p:sp>
      <p:pic>
        <p:nvPicPr>
          <p:cNvPr id="1026" name="Picture 2" descr="https://habrastorage.org/r/w1560/webt/vy/30/eh/vy30eha1riss2agnsvnzbk2bwl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14" y="2565175"/>
            <a:ext cx="8772172" cy="402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vatars.mds.yandex.net/get-entity_search/1327047/883146213/S600xU_2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56755"/>
            <a:ext cx="9903992" cy="5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24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4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25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7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 (</a:t>
            </a:r>
            <a:r>
              <a:rPr lang="ru-RU" sz="2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 — это специальная древовидная структура, которая позволяет управлять HTML-разметкой из </a:t>
            </a:r>
            <a:r>
              <a:rPr lang="ru-RU" sz="2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-кода.</a:t>
            </a:r>
          </a:p>
          <a:p>
            <a:endParaRPr lang="en-US" sz="28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обычно состоит из добавления и удаления элементов, изменения их стилей и содержимого.</a:t>
            </a:r>
          </a:p>
          <a:p>
            <a:endParaRPr lang="en-US" sz="28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Браузер </a:t>
            </a:r>
            <a:r>
              <a:rPr lang="ru-RU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создаёт DOM при загрузке страницы, складывает его в переменную </a:t>
            </a:r>
            <a:r>
              <a:rPr lang="ru-RU" sz="2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endParaRPr lang="ru-RU" sz="2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26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18628"/>
            <a:ext cx="10275916" cy="170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А это кто?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6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27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18628"/>
            <a:ext cx="10275916" cy="170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 рамках нашего курса сервер – это тоже программный компонент.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8052"/>
          <a:stretch/>
        </p:blipFill>
        <p:spPr>
          <a:xfrm>
            <a:off x="3519054" y="2471860"/>
            <a:ext cx="5153891" cy="38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Коробочные решения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28</a:t>
            </a:fld>
            <a:endParaRPr lang="ru-RU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30078" r="13850" b="33615"/>
          <a:stretch/>
        </p:blipFill>
        <p:spPr bwMode="auto">
          <a:xfrm>
            <a:off x="4175760" y="2519998"/>
            <a:ext cx="38404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</a:t>
            </a:r>
            <a:r>
              <a:rPr lang="ru-RU" dirty="0" smtClean="0"/>
              <a:t>языков</a:t>
            </a:r>
            <a:r>
              <a:rPr lang="en-US" dirty="0" smtClean="0"/>
              <a:t>/</a:t>
            </a:r>
            <a:r>
              <a:rPr lang="ru-RU" dirty="0" err="1" smtClean="0"/>
              <a:t>фреймворков</a:t>
            </a:r>
            <a:r>
              <a:rPr lang="ru-RU" dirty="0" smtClean="0"/>
              <a:t> </a:t>
            </a:r>
            <a:r>
              <a:rPr lang="ru-RU" dirty="0" smtClean="0"/>
              <a:t>реализации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29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851" y="1917887"/>
            <a:ext cx="1514302" cy="58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FullStack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35" y="2729330"/>
            <a:ext cx="2221865" cy="1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32" y="4413109"/>
            <a:ext cx="2473764" cy="10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8849" y="1917887"/>
            <a:ext cx="1514302" cy="58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FrontEnd</a:t>
            </a: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02" y="2729330"/>
            <a:ext cx="2163396" cy="1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02" y="4413109"/>
            <a:ext cx="2163396" cy="10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91847" y="1917887"/>
            <a:ext cx="1514302" cy="58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BackEnd</a:t>
            </a: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34" name="Picture 10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23" y="2646203"/>
            <a:ext cx="2411237" cy="131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23" y="4329789"/>
            <a:ext cx="2411237" cy="12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Рубрика «ответы на вопросы»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Вопрос: Когда откроется 4-я лабораторная работа?</a:t>
            </a:r>
          </a:p>
          <a:p>
            <a:pPr marL="0" indent="0">
              <a:buNone/>
            </a:pPr>
            <a:r>
              <a:rPr lang="ru-RU" dirty="0" smtClean="0"/>
              <a:t>Ответ: Скоро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Вопрос: Можно не приходить на </a:t>
            </a:r>
            <a:r>
              <a:rPr lang="ru-RU" dirty="0" err="1" smtClean="0"/>
              <a:t>лабу</a:t>
            </a:r>
            <a:r>
              <a:rPr lang="ru-RU" dirty="0" smtClean="0"/>
              <a:t>, если нечего сдавать?</a:t>
            </a:r>
          </a:p>
          <a:p>
            <a:pPr marL="0" indent="0">
              <a:buNone/>
            </a:pPr>
            <a:r>
              <a:rPr lang="ru-RU" dirty="0" smtClean="0"/>
              <a:t>Ответ: </a:t>
            </a:r>
            <a:r>
              <a:rPr lang="ru-RU" dirty="0" smtClean="0"/>
              <a:t>Можно. Если не приходит никто (или 1-2 человека), то сообщить заранее (мы тоже не придём)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Вопрос: Что будет, если не сдать </a:t>
            </a:r>
            <a:r>
              <a:rPr lang="ru-RU" dirty="0" err="1" smtClean="0"/>
              <a:t>лабы</a:t>
            </a:r>
            <a:r>
              <a:rPr lang="en-US" dirty="0" smtClean="0"/>
              <a:t>/</a:t>
            </a:r>
            <a:r>
              <a:rPr lang="ru-RU" dirty="0" smtClean="0"/>
              <a:t>РК «в срок»?</a:t>
            </a:r>
          </a:p>
          <a:p>
            <a:pPr marL="0" indent="0">
              <a:buNone/>
            </a:pPr>
            <a:r>
              <a:rPr lang="ru-RU" dirty="0" smtClean="0"/>
              <a:t>Ответ: Появляется риск встретить новый год в любимой </a:t>
            </a:r>
            <a:r>
              <a:rPr lang="ru-RU" dirty="0" err="1" smtClean="0"/>
              <a:t>бомонке</a:t>
            </a:r>
            <a:r>
              <a:rPr lang="ru-RU" dirty="0" smtClean="0"/>
              <a:t> (нам тоже, мы будем не очень довольны)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Вопрос: Список задач</a:t>
            </a:r>
            <a:r>
              <a:rPr lang="en-US" dirty="0" smtClean="0"/>
              <a:t>/</a:t>
            </a:r>
            <a:r>
              <a:rPr lang="ru-RU" dirty="0" smtClean="0"/>
              <a:t>вопросов для РК будет выложен заранее?</a:t>
            </a:r>
          </a:p>
          <a:p>
            <a:pPr marL="0" indent="0">
              <a:buNone/>
            </a:pPr>
            <a:r>
              <a:rPr lang="ru-RU" dirty="0" smtClean="0"/>
              <a:t>Ответ: Нет, но будет шаблон </a:t>
            </a:r>
            <a:r>
              <a:rPr lang="ru-RU" dirty="0"/>
              <a:t>+</a:t>
            </a:r>
            <a:r>
              <a:rPr lang="ru-RU" dirty="0" smtClean="0"/>
              <a:t> пример билета 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9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073236" y="2342741"/>
            <a:ext cx="7930342" cy="19606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языков</a:t>
            </a:r>
            <a:r>
              <a:rPr lang="en-US" dirty="0"/>
              <a:t>/</a:t>
            </a:r>
            <a:r>
              <a:rPr lang="ru-RU" dirty="0" err="1"/>
              <a:t>фреймворков</a:t>
            </a:r>
            <a:r>
              <a:rPr lang="ru-RU" dirty="0"/>
              <a:t> реализации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30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851" y="1917887"/>
            <a:ext cx="1514302" cy="58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FullStack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35" y="2729330"/>
            <a:ext cx="2221865" cy="1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32" y="4413109"/>
            <a:ext cx="2473764" cy="10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8849" y="1917887"/>
            <a:ext cx="1514302" cy="58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FrontEnd</a:t>
            </a: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02" y="2729330"/>
            <a:ext cx="2163396" cy="1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02" y="4413109"/>
            <a:ext cx="2163396" cy="10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91847" y="1917887"/>
            <a:ext cx="1514302" cy="58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BackEnd</a:t>
            </a: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34" name="Picture 10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23" y="2646203"/>
            <a:ext cx="2411237" cy="131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23" y="4329789"/>
            <a:ext cx="2411237" cy="12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7132666" y="1603904"/>
            <a:ext cx="905742" cy="750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0430" y="1333525"/>
            <a:ext cx="22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Наш выбор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471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отвечает </a:t>
            </a:r>
            <a:r>
              <a:rPr lang="en-US" dirty="0" err="1" smtClean="0"/>
              <a:t>FrontEnd</a:t>
            </a:r>
            <a:r>
              <a:rPr lang="en-US" dirty="0" smtClean="0"/>
              <a:t>-</a:t>
            </a:r>
            <a:r>
              <a:rPr lang="ru-RU" dirty="0" smtClean="0"/>
              <a:t>сервер?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31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1982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Эта коробочка отвечает за:</a:t>
            </a:r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Хранение пользовательского интерфейса в виде набора статических файлов (</a:t>
            </a:r>
            <a:r>
              <a:rPr lang="en-US" dirty="0" smtClean="0"/>
              <a:t>html, </a:t>
            </a:r>
            <a:r>
              <a:rPr lang="en-US" dirty="0" err="1" smtClean="0"/>
              <a:t>css</a:t>
            </a:r>
            <a:r>
              <a:rPr lang="en-US" dirty="0" smtClean="0"/>
              <a:t>,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ru-RU" dirty="0" smtClean="0"/>
              <a:t>и т.д.)</a:t>
            </a:r>
          </a:p>
          <a:p>
            <a:pPr marL="514350" indent="-514350">
              <a:buAutoNum type="arabicPeriod"/>
            </a:pPr>
            <a:r>
              <a:rPr lang="ru-RU" dirty="0" smtClean="0"/>
              <a:t>Сборку и предоставление </a:t>
            </a:r>
            <a:r>
              <a:rPr lang="en-US" dirty="0" smtClean="0"/>
              <a:t>SPA-</a:t>
            </a:r>
            <a:r>
              <a:rPr lang="ru-RU" dirty="0" smtClean="0"/>
              <a:t>приложения клиентам</a:t>
            </a:r>
          </a:p>
          <a:p>
            <a:pPr marL="514350" indent="-514350">
              <a:buAutoNum type="arabicPeriod"/>
            </a:pPr>
            <a:endParaRPr lang="ru-RU" dirty="0" smtClean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83" y="1486219"/>
            <a:ext cx="4415817" cy="441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отвечает </a:t>
            </a:r>
            <a:r>
              <a:rPr lang="en-US" dirty="0" err="1" smtClean="0"/>
              <a:t>BackEnd</a:t>
            </a:r>
            <a:r>
              <a:rPr lang="en-US" dirty="0" smtClean="0"/>
              <a:t>-</a:t>
            </a:r>
            <a:r>
              <a:rPr lang="ru-RU" dirty="0" smtClean="0"/>
              <a:t>сервер?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32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1982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Эта коробочка отвечает за:</a:t>
            </a:r>
          </a:p>
          <a:p>
            <a:pPr marL="0" indent="0">
              <a:buNone/>
            </a:pP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Обработку запросов от клиентов (будь то мобильное приложение или </a:t>
            </a:r>
            <a:r>
              <a:rPr lang="en-US" dirty="0" smtClean="0"/>
              <a:t>SPA</a:t>
            </a:r>
            <a:r>
              <a:rPr lang="ru-RU" dirty="0" smtClean="0"/>
              <a:t>)</a:t>
            </a:r>
          </a:p>
          <a:p>
            <a:pPr marL="514350" indent="-514350">
              <a:buAutoNum type="arabicPeriod"/>
            </a:pPr>
            <a:r>
              <a:rPr lang="ru-RU" dirty="0"/>
              <a:t>О</a:t>
            </a:r>
            <a:r>
              <a:rPr lang="ru-RU" dirty="0" smtClean="0"/>
              <a:t>сновную бизнес-логику веб-приложения</a:t>
            </a:r>
          </a:p>
          <a:p>
            <a:pPr marL="514350" indent="-514350">
              <a:buAutoNum type="arabicPeriod"/>
            </a:pPr>
            <a:r>
              <a:rPr lang="ru-RU" dirty="0" smtClean="0"/>
              <a:t>Аутентификацию и авторизацию пользователей</a:t>
            </a:r>
          </a:p>
          <a:p>
            <a:pPr marL="514350" indent="-514350">
              <a:buAutoNum type="arabicPeriod"/>
            </a:pPr>
            <a:endParaRPr lang="ru-RU" dirty="0" smtClean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326" y="1770770"/>
            <a:ext cx="4561817" cy="45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*Вопрос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33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782993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 чём разница между идентификацией, аутентификацией и авторизацией?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746067" y="5889577"/>
            <a:ext cx="10699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*Будет на экзамене</a:t>
            </a:r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*Ответ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34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782993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Идентификация – это процесс присвоения пользователю идентификатора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Аутентификация – это процесс проверки, что пользователь действительно тот, за кого себя выдает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Авторизация – это процесс проверки, что пользователь имеет права на те действия, которые пытается совершить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746067" y="5889577"/>
            <a:ext cx="10699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*На экзамене требуется более развернутый ответ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связаны между собой </a:t>
            </a:r>
            <a:r>
              <a:rPr lang="en-US" dirty="0" smtClean="0"/>
              <a:t>Front </a:t>
            </a:r>
            <a:r>
              <a:rPr lang="ru-RU" dirty="0" smtClean="0"/>
              <a:t>и </a:t>
            </a:r>
            <a:r>
              <a:rPr lang="en-US" dirty="0" smtClean="0"/>
              <a:t>Back?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35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1021"/>
          <a:stretch/>
        </p:blipFill>
        <p:spPr>
          <a:xfrm>
            <a:off x="1796255" y="2616604"/>
            <a:ext cx="8067473" cy="296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связаны между собой </a:t>
            </a:r>
            <a:r>
              <a:rPr lang="en-US" dirty="0" smtClean="0"/>
              <a:t>Front </a:t>
            </a:r>
            <a:r>
              <a:rPr lang="ru-RU" dirty="0" smtClean="0"/>
              <a:t>и </a:t>
            </a:r>
            <a:r>
              <a:rPr lang="en-US" dirty="0" smtClean="0"/>
              <a:t>Back?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6468"/>
          <a:stretch/>
        </p:blipFill>
        <p:spPr>
          <a:xfrm>
            <a:off x="1827415" y="2678209"/>
            <a:ext cx="7965720" cy="2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Аналогия с </a:t>
            </a:r>
            <a:r>
              <a:rPr lang="en-US" dirty="0" smtClean="0"/>
              <a:t>Mobile App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37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-758" b="26114"/>
          <a:stretch/>
        </p:blipFill>
        <p:spPr>
          <a:xfrm>
            <a:off x="1962409" y="2072472"/>
            <a:ext cx="8267181" cy="39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Аналогия с </a:t>
            </a:r>
            <a:r>
              <a:rPr lang="en-US" dirty="0" smtClean="0"/>
              <a:t>Mobile App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38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5381"/>
          <a:stretch/>
        </p:blipFill>
        <p:spPr>
          <a:xfrm>
            <a:off x="1634908" y="1690688"/>
            <a:ext cx="8922183" cy="43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вместе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39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r="-553" b="24438"/>
          <a:stretch/>
        </p:blipFill>
        <p:spPr>
          <a:xfrm>
            <a:off x="1213961" y="892666"/>
            <a:ext cx="9764078" cy="52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проектов для ДЗ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6200"/>
            <a:ext cx="10515600" cy="36876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Amazon			</a:t>
            </a:r>
            <a:r>
              <a:rPr lang="ru-RU" dirty="0" err="1" smtClean="0"/>
              <a:t>Хабр</a:t>
            </a:r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ru-RU" dirty="0" smtClean="0"/>
              <a:t>Блог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Instagram			</a:t>
            </a:r>
            <a:r>
              <a:rPr lang="ru-RU" dirty="0" err="1" smtClean="0"/>
              <a:t>Пикабу</a:t>
            </a:r>
            <a:r>
              <a:rPr lang="ru-RU" dirty="0" smtClean="0"/>
              <a:t>			Тематический форум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Wikipedia			</a:t>
            </a:r>
            <a:r>
              <a:rPr lang="ru-RU" dirty="0" err="1" smtClean="0"/>
              <a:t>Авито</a:t>
            </a:r>
            <a:r>
              <a:rPr lang="ru-RU" dirty="0" smtClean="0"/>
              <a:t>				Интернет-магазин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Reddit</a:t>
            </a:r>
            <a:r>
              <a:rPr lang="ru-RU" dirty="0" smtClean="0"/>
              <a:t>			</a:t>
            </a:r>
            <a:r>
              <a:rPr lang="en-US" dirty="0" smtClean="0"/>
              <a:t>	</a:t>
            </a:r>
            <a:r>
              <a:rPr lang="ru-RU" dirty="0" err="1" smtClean="0"/>
              <a:t>КиберЛенинка</a:t>
            </a:r>
            <a:r>
              <a:rPr lang="ru-RU" dirty="0" smtClean="0"/>
              <a:t>		Социальная сеть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LinkedIn</a:t>
            </a:r>
            <a:r>
              <a:rPr lang="ru-RU" dirty="0" smtClean="0"/>
              <a:t>			ВБ				Корпоративная сеть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Twitter</a:t>
            </a:r>
            <a:r>
              <a:rPr lang="ru-RU" dirty="0" smtClean="0"/>
              <a:t>			Дзен				</a:t>
            </a:r>
            <a:r>
              <a:rPr lang="ru-RU" dirty="0" err="1" smtClean="0"/>
              <a:t>Беттинг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Pinterest</a:t>
            </a:r>
            <a:r>
              <a:rPr lang="ru-RU" dirty="0" smtClean="0"/>
              <a:t>			</a:t>
            </a:r>
            <a:r>
              <a:rPr lang="ru-RU" dirty="0" err="1"/>
              <a:t>Хэдхантер</a:t>
            </a:r>
            <a:r>
              <a:rPr lang="ru-RU" dirty="0" smtClean="0"/>
              <a:t>			Новостной портал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eBay</a:t>
            </a:r>
            <a:r>
              <a:rPr lang="ru-RU" dirty="0"/>
              <a:t>				</a:t>
            </a:r>
            <a:r>
              <a:rPr lang="ru-RU" dirty="0" err="1"/>
              <a:t>Винлайн</a:t>
            </a:r>
            <a:r>
              <a:rPr lang="ru-RU" dirty="0"/>
              <a:t>			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1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Альтернативная схема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40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88" y="1390436"/>
            <a:ext cx="8813223" cy="50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527964" y="1896543"/>
            <a:ext cx="31837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3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42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51305"/>
            <a:ext cx="4332316" cy="44587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Система управления базами </a:t>
            </a:r>
            <a:r>
              <a:rPr lang="ru-RU" dirty="0" smtClean="0"/>
              <a:t>данных (СУБД) — это система, </a:t>
            </a:r>
            <a:r>
              <a:rPr lang="ru-RU" dirty="0"/>
              <a:t>которая </a:t>
            </a:r>
            <a:r>
              <a:rPr lang="ru-RU" dirty="0" smtClean="0"/>
              <a:t>обеспечивает долговременное хранение данных, а также безопасные операции записи, чтения, обновления и удаления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База данных (БД) - </a:t>
            </a:r>
            <a:r>
              <a:rPr lang="ru-RU" dirty="0"/>
              <a:t>это набор данных, хранящихся в структурированном виде</a:t>
            </a:r>
            <a:endParaRPr lang="ru-RU" dirty="0" smtClean="0"/>
          </a:p>
        </p:txBody>
      </p:sp>
      <p:pic>
        <p:nvPicPr>
          <p:cNvPr id="1026" name="Picture 2" descr="Схема работы базы данны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16" y="1626796"/>
            <a:ext cx="6459509" cy="38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24902" y="3780703"/>
            <a:ext cx="250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/>
              <a:t>или </a:t>
            </a:r>
            <a:r>
              <a:rPr lang="en-US" sz="1100" b="1" dirty="0" smtClean="0"/>
              <a:t>PostgreSQL</a:t>
            </a:r>
            <a:endParaRPr lang="ru-RU" sz="1100" b="1" dirty="0"/>
          </a:p>
        </p:txBody>
      </p:sp>
    </p:spTree>
    <p:extLst>
      <p:ext uri="{BB962C8B-B14F-4D97-AF65-F5344CB8AC3E}">
        <p14:creationId xmlns:p14="http://schemas.microsoft.com/office/powerpoint/2010/main" val="34114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виды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43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410691"/>
            <a:ext cx="10515600" cy="839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Реляционные (</a:t>
            </a:r>
            <a:r>
              <a:rPr lang="en-US" dirty="0" smtClean="0"/>
              <a:t>SQL</a:t>
            </a:r>
            <a:r>
              <a:rPr lang="ru-RU" dirty="0" smtClean="0"/>
              <a:t>)</a:t>
            </a:r>
            <a:r>
              <a:rPr lang="en-US" dirty="0" smtClean="0"/>
              <a:t>				</a:t>
            </a:r>
            <a:r>
              <a:rPr lang="ru-RU" dirty="0" smtClean="0"/>
              <a:t>Не реляционные (</a:t>
            </a:r>
            <a:r>
              <a:rPr lang="en-US" dirty="0" smtClean="0"/>
              <a:t>NoSQL</a:t>
            </a:r>
            <a:r>
              <a:rPr lang="ru-RU" dirty="0" smtClean="0"/>
              <a:t>)</a:t>
            </a: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5634"/>
            <a:ext cx="1265901" cy="14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66" y="3495634"/>
            <a:ext cx="1407317" cy="14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00" y="3495633"/>
            <a:ext cx="1484009" cy="14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8"/>
          <a:stretch/>
        </p:blipFill>
        <p:spPr bwMode="auto">
          <a:xfrm>
            <a:off x="9241386" y="3495633"/>
            <a:ext cx="2112414" cy="131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29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Реляционные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44</a:t>
            </a:fld>
            <a:endParaRPr lang="ru-RU"/>
          </a:p>
        </p:txBody>
      </p:sp>
      <p:pic>
        <p:nvPicPr>
          <p:cNvPr id="3076" name="Picture 4" descr="Пример хранения данных в реляционной СУБ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92" y="3611824"/>
            <a:ext cx="9566216" cy="218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199" y="1576535"/>
            <a:ext cx="106998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Наиболее известными реляционными базами данных являются 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</a:t>
            </a: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проекты 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MySQL, </a:t>
            </a: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также </a:t>
            </a:r>
            <a:r>
              <a:rPr lang="ru-RU" sz="2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проприетарные</a:t>
            </a:r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решения 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SQL 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ru-RU" sz="24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Суть реляционных баз в хранении данных в связанных 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таблицах</a:t>
            </a:r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Реляционные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45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838199" y="1576535"/>
            <a:ext cx="10699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Есть 4 типа основных типа операций над данными в 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38" y="2538294"/>
            <a:ext cx="8027324" cy="33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*Вопрос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46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838199" y="1576535"/>
            <a:ext cx="106998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 из ключевых </a:t>
            </a:r>
            <a:r>
              <a:rPr lang="ru-RU" sz="2400" dirty="0" err="1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реляционных СУБД – это </a:t>
            </a:r>
            <a:r>
              <a:rPr lang="ru-RU" sz="2400" dirty="0" err="1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транзакционность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Любое изменение данных в СУБД – это транзакция, которая должна обладать свойствами, но какими?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6067" y="5889577"/>
            <a:ext cx="10699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*Будет на экзамене</a:t>
            </a:r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3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*Ответ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47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838200" y="1576535"/>
            <a:ext cx="1069986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 из ключевых </a:t>
            </a:r>
            <a:r>
              <a:rPr lang="ru-RU" sz="2400" dirty="0" err="1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фич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реляционных СУБД – это </a:t>
            </a:r>
            <a:r>
              <a:rPr lang="ru-RU" sz="2400" dirty="0" err="1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транзакционность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Любое изменение данных в СУБД – это транзакция, которая должна обладать свойствами 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ACID:</a:t>
            </a:r>
          </a:p>
          <a:p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Atomicity — 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Атомарность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— 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Согласованность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Isolation — 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Изолированность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Durability — </a:t>
            </a:r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Надёжность</a:t>
            </a:r>
            <a:endParaRPr lang="en-US" sz="24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Подробнее можно почитать здесь: 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https://habr.com/ru/articles/555920</a:t>
            </a:r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ru-RU" sz="240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*На экзамене требуется более развернутый ответ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6" y="278403"/>
            <a:ext cx="10515600" cy="1325563"/>
          </a:xfrm>
        </p:spPr>
        <p:txBody>
          <a:bodyPr/>
          <a:lstStyle/>
          <a:p>
            <a:r>
              <a:rPr lang="ru-RU" dirty="0" smtClean="0"/>
              <a:t>Клиент-серверное взаимодействие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45133" cy="85516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Осуществляется на базе ст</a:t>
            </a:r>
            <a:r>
              <a:rPr lang="ru-RU" dirty="0"/>
              <a:t>е</a:t>
            </a:r>
            <a:r>
              <a:rPr lang="ru-RU" dirty="0" smtClean="0"/>
              <a:t>ка протоколов </a:t>
            </a:r>
            <a:r>
              <a:rPr lang="en-US" dirty="0" smtClean="0"/>
              <a:t>TCP/IP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48</a:t>
            </a:fld>
            <a:endParaRPr lang="ru-RU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33" y="2253208"/>
            <a:ext cx="7662333" cy="40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1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6" y="278403"/>
            <a:ext cx="10515600" cy="1325563"/>
          </a:xfrm>
        </p:spPr>
        <p:txBody>
          <a:bodyPr/>
          <a:lstStyle/>
          <a:p>
            <a:r>
              <a:rPr lang="ru-RU" dirty="0" smtClean="0"/>
              <a:t>Клиент-серверно</a:t>
            </a:r>
            <a:r>
              <a:rPr lang="ru-RU" dirty="0"/>
              <a:t>е</a:t>
            </a:r>
            <a:r>
              <a:rPr lang="ru-RU" dirty="0" smtClean="0"/>
              <a:t> взаимодействие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45133" cy="85516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 счастью, нам нужно не так много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49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0"/>
          <a:stretch/>
        </p:blipFill>
        <p:spPr>
          <a:xfrm>
            <a:off x="2339955" y="2369127"/>
            <a:ext cx="8628611" cy="3796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4344" y="5444836"/>
            <a:ext cx="4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57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требования к ДЗ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745"/>
            <a:ext cx="10515600" cy="4665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В вашем проекте должен быть полный </a:t>
            </a:r>
            <a:r>
              <a:rPr lang="en-US" dirty="0" smtClean="0"/>
              <a:t>CRUD, </a:t>
            </a:r>
            <a:r>
              <a:rPr lang="ru-RU" dirty="0" smtClean="0"/>
              <a:t>т.е. должны присутствовать операции создания, чтения, обновления и удаления данных (</a:t>
            </a:r>
            <a:r>
              <a:rPr lang="en-US" dirty="0" smtClean="0"/>
              <a:t>create, read, update, delete</a:t>
            </a:r>
            <a:r>
              <a:rPr lang="ru-RU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Также в нем должна присутствовать авторизация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Проект должен состоять из 2 частей – </a:t>
            </a:r>
            <a:r>
              <a:rPr lang="en-US" dirty="0" err="1" smtClean="0"/>
              <a:t>BackEnd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FrontEnd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FrontEnd</a:t>
            </a:r>
            <a:r>
              <a:rPr lang="en-US" dirty="0"/>
              <a:t> </a:t>
            </a:r>
            <a:r>
              <a:rPr lang="ru-RU" dirty="0" smtClean="0"/>
              <a:t>часть приложения должна быть реализована в виде </a:t>
            </a:r>
            <a:r>
              <a:rPr lang="en-US" dirty="0"/>
              <a:t>SPA (single page application</a:t>
            </a:r>
            <a:r>
              <a:rPr lang="en-US" dirty="0" smtClean="0"/>
              <a:t>) </a:t>
            </a:r>
            <a:r>
              <a:rPr lang="ru-RU" dirty="0" smtClean="0"/>
              <a:t>на базе любого </a:t>
            </a:r>
            <a:r>
              <a:rPr lang="en-US" dirty="0" err="1" smtClean="0"/>
              <a:t>js</a:t>
            </a:r>
            <a:r>
              <a:rPr lang="en-US" dirty="0" smtClean="0"/>
              <a:t>-</a:t>
            </a:r>
            <a:r>
              <a:rPr lang="ru-RU" dirty="0" err="1" smtClean="0"/>
              <a:t>фреймворка</a:t>
            </a:r>
            <a:r>
              <a:rPr lang="en-US" dirty="0" smtClean="0"/>
              <a:t>, </a:t>
            </a:r>
            <a:r>
              <a:rPr lang="ru-RU" dirty="0" smtClean="0"/>
              <a:t>например, </a:t>
            </a:r>
            <a:r>
              <a:rPr lang="en-US" dirty="0" smtClean="0"/>
              <a:t>React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BackEnd</a:t>
            </a:r>
            <a:r>
              <a:rPr lang="en-US" dirty="0" smtClean="0"/>
              <a:t> </a:t>
            </a:r>
            <a:r>
              <a:rPr lang="ru-RU" dirty="0" smtClean="0"/>
              <a:t>часть должна быть реализована на языке </a:t>
            </a:r>
            <a:r>
              <a:rPr lang="en-US" dirty="0" err="1" smtClean="0"/>
              <a:t>Golang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Взаимодействие между </a:t>
            </a:r>
            <a:r>
              <a:rPr lang="en-US" dirty="0" err="1" smtClean="0"/>
              <a:t>FrontEnd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BackEnd</a:t>
            </a:r>
            <a:r>
              <a:rPr lang="en-US" dirty="0" smtClean="0"/>
              <a:t> </a:t>
            </a:r>
            <a:r>
              <a:rPr lang="ru-RU" dirty="0" smtClean="0"/>
              <a:t>должно осуществляться через </a:t>
            </a:r>
            <a:r>
              <a:rPr lang="en-US" dirty="0" smtClean="0"/>
              <a:t>AJAX </a:t>
            </a:r>
            <a:r>
              <a:rPr lang="ru-RU" dirty="0" smtClean="0"/>
              <a:t>запросы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0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50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18628"/>
            <a:ext cx="10275916" cy="170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Взаимодействие ведется по </a:t>
            </a:r>
            <a:r>
              <a:rPr lang="en-US" dirty="0" smtClean="0"/>
              <a:t>HTTP </a:t>
            </a:r>
            <a:r>
              <a:rPr lang="ru-RU" dirty="0" smtClean="0"/>
              <a:t>в формате запрос-ответ. При этом, запрос всегда отправляет клиент, а ответ отдает сервер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95" y="3325092"/>
            <a:ext cx="6847609" cy="289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4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53" y="278403"/>
            <a:ext cx="10515600" cy="1325563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en-US" dirty="0" smtClean="0"/>
              <a:t>HTTP</a:t>
            </a:r>
            <a:r>
              <a:rPr lang="ru-RU" dirty="0"/>
              <a:t>-</a:t>
            </a:r>
            <a:r>
              <a:rPr lang="ru-RU" dirty="0" smtClean="0"/>
              <a:t>запроса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51</a:t>
            </a:fld>
            <a:endParaRPr lang="ru-RU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" t="17260" r="10611" b="8703"/>
          <a:stretch/>
        </p:blipFill>
        <p:spPr bwMode="auto">
          <a:xfrm>
            <a:off x="1695718" y="1631812"/>
            <a:ext cx="8013470" cy="46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96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53" y="278403"/>
            <a:ext cx="10515600" cy="1325563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en-US" dirty="0" smtClean="0"/>
              <a:t>HTTP</a:t>
            </a:r>
            <a:r>
              <a:rPr lang="ru-RU" dirty="0" smtClean="0"/>
              <a:t>-ответа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1" b="20632"/>
          <a:stretch/>
        </p:blipFill>
        <p:spPr bwMode="auto">
          <a:xfrm>
            <a:off x="1130453" y="1687483"/>
            <a:ext cx="9144000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9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53" y="278403"/>
            <a:ext cx="10515600" cy="1325563"/>
          </a:xfrm>
        </p:spPr>
        <p:txBody>
          <a:bodyPr/>
          <a:lstStyle/>
          <a:p>
            <a:r>
              <a:rPr lang="en-US" dirty="0" smtClean="0"/>
              <a:t>URI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53</a:t>
            </a:fld>
            <a:endParaRPr lang="ru-RU"/>
          </a:p>
        </p:txBody>
      </p:sp>
      <p:pic>
        <p:nvPicPr>
          <p:cNvPr id="614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8"/>
          <a:stretch/>
        </p:blipFill>
        <p:spPr bwMode="auto">
          <a:xfrm>
            <a:off x="137082" y="1671178"/>
            <a:ext cx="11704508" cy="39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34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53" y="278403"/>
            <a:ext cx="10515600" cy="1325563"/>
          </a:xfrm>
        </p:spPr>
        <p:txBody>
          <a:bodyPr/>
          <a:lstStyle/>
          <a:p>
            <a:r>
              <a:rPr lang="ru-RU" dirty="0" smtClean="0"/>
              <a:t>Адрес </a:t>
            </a:r>
            <a:r>
              <a:rPr lang="en-US" dirty="0" smtClean="0"/>
              <a:t>web-</a:t>
            </a:r>
            <a:r>
              <a:rPr lang="ru-RU" dirty="0" smtClean="0"/>
              <a:t>сервера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54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03966"/>
            <a:ext cx="9745133" cy="46056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Представляет собой пару из </a:t>
            </a:r>
            <a:r>
              <a:rPr lang="en-US" dirty="0" smtClean="0"/>
              <a:t>IP </a:t>
            </a:r>
            <a:r>
              <a:rPr lang="ru-RU" dirty="0" smtClean="0"/>
              <a:t>и порта.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IP </a:t>
            </a:r>
            <a:r>
              <a:rPr lang="ru-RU" dirty="0" smtClean="0"/>
              <a:t>(например, 127.0.0.1) </a:t>
            </a:r>
            <a:r>
              <a:rPr lang="en-US" dirty="0" smtClean="0"/>
              <a:t>– </a:t>
            </a:r>
            <a:r>
              <a:rPr lang="ru-RU" dirty="0" smtClean="0"/>
              <a:t>это сущность протокола </a:t>
            </a:r>
            <a:r>
              <a:rPr lang="en-US" dirty="0" smtClean="0"/>
              <a:t>IP. </a:t>
            </a:r>
            <a:r>
              <a:rPr lang="ru-RU" dirty="0" smtClean="0"/>
              <a:t>Это уникальный сетевой идентификатор машины (виртуальной или физической) в сети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Порт (например, 8080)– это сущность протокола </a:t>
            </a:r>
            <a:r>
              <a:rPr lang="en-US" dirty="0" smtClean="0"/>
              <a:t>TCP. </a:t>
            </a:r>
            <a:r>
              <a:rPr lang="ru-RU" dirty="0" smtClean="0"/>
              <a:t>Это уникальный сетевой идентификатор программы, которая запущена на машине (виртуальное </a:t>
            </a:r>
            <a:r>
              <a:rPr lang="ru-RU" dirty="0" err="1" smtClean="0"/>
              <a:t>изи</a:t>
            </a:r>
            <a:r>
              <a:rPr lang="ru-RU" dirty="0" smtClean="0"/>
              <a:t> физической)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Вместе обычно записывается как: </a:t>
            </a:r>
          </a:p>
          <a:p>
            <a:pPr marL="0" indent="0">
              <a:buNone/>
            </a:pPr>
            <a:r>
              <a:rPr lang="en-US" dirty="0" smtClean="0"/>
              <a:t>http://127.0.0.1:8080/&lt;</a:t>
            </a:r>
            <a:r>
              <a:rPr lang="ru-RU" dirty="0" smtClean="0"/>
              <a:t>какой-то путь</a:t>
            </a:r>
            <a:r>
              <a:rPr lang="en-US" dirty="0" smtClean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090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53" y="278403"/>
            <a:ext cx="10515600" cy="1325563"/>
          </a:xfrm>
        </p:spPr>
        <p:txBody>
          <a:bodyPr/>
          <a:lstStyle/>
          <a:p>
            <a:r>
              <a:rPr lang="ru-RU" dirty="0" smtClean="0"/>
              <a:t>*Вопрос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55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03966"/>
            <a:ext cx="10234353" cy="15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Почему мы обычно обращаемся к ресурсам в сети по доменным именам, а не </a:t>
            </a:r>
            <a:r>
              <a:rPr lang="en-US" dirty="0" err="1" smtClean="0"/>
              <a:t>ip+port</a:t>
            </a:r>
            <a:r>
              <a:rPr lang="ru-RU" dirty="0" smtClean="0"/>
              <a:t>, и почему это </a:t>
            </a:r>
            <a:r>
              <a:rPr lang="ru-RU" dirty="0" smtClean="0"/>
              <a:t>вообще </a:t>
            </a:r>
            <a:r>
              <a:rPr lang="ru-RU" dirty="0" smtClean="0"/>
              <a:t>работает?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746067" y="5889577"/>
            <a:ext cx="10699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*Будет на экзамене</a:t>
            </a:r>
            <a:endParaRPr lang="ru-RU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146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*Ответ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56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97582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Мы не можем просто так обратиться к ресурсу по доменному имени (</a:t>
            </a:r>
            <a:r>
              <a:rPr lang="en-US" dirty="0"/>
              <a:t>yandex.ru</a:t>
            </a:r>
            <a:r>
              <a:rPr lang="ru-RU" dirty="0" smtClean="0"/>
              <a:t>), нам сначала необходимо получить его </a:t>
            </a:r>
            <a:r>
              <a:rPr lang="en-US" dirty="0" err="1" smtClean="0"/>
              <a:t>ip</a:t>
            </a:r>
            <a:r>
              <a:rPr lang="ru-RU" dirty="0" smtClean="0"/>
              <a:t>-адрес</a:t>
            </a:r>
            <a:r>
              <a:rPr lang="en-US" dirty="0" smtClean="0"/>
              <a:t> </a:t>
            </a:r>
            <a:r>
              <a:rPr lang="ru-RU" dirty="0" smtClean="0"/>
              <a:t>через </a:t>
            </a:r>
            <a:r>
              <a:rPr lang="en-US" dirty="0" smtClean="0"/>
              <a:t>DNS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Подробнее можно посмотреть тут: </a:t>
            </a:r>
          </a:p>
          <a:p>
            <a:pPr marL="0" indent="0">
              <a:buNone/>
            </a:pPr>
            <a:r>
              <a:rPr lang="en-US" u="sng" dirty="0">
                <a:hlinkClick r:id="rId2" tooltip="https://howdns.works/ep1/"/>
              </a:rPr>
              <a:t>https://howdns.works/ep1/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*На экзамене требуется более развернутый ответ</a:t>
            </a:r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17" y="1690688"/>
            <a:ext cx="5811307" cy="43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BackEnd</a:t>
            </a:r>
            <a:r>
              <a:rPr lang="en-US" dirty="0" smtClean="0"/>
              <a:t> API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57</a:t>
            </a:fld>
            <a:endParaRPr lang="ru-RU"/>
          </a:p>
        </p:txBody>
      </p: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4317"/>
            <a:ext cx="10515600" cy="46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FrontEnd</a:t>
            </a:r>
            <a:r>
              <a:rPr lang="en-US" dirty="0" smtClean="0"/>
              <a:t> API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58</a:t>
            </a:fld>
            <a:endParaRPr lang="ru-R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03966"/>
            <a:ext cx="9745133" cy="4605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Обычно поддерживает просто </a:t>
            </a:r>
            <a:r>
              <a:rPr lang="en-US" dirty="0" smtClean="0"/>
              <a:t>GET </a:t>
            </a:r>
            <a:r>
              <a:rPr lang="ru-RU" dirty="0" smtClean="0"/>
              <a:t>запрос на получения </a:t>
            </a:r>
            <a:r>
              <a:rPr lang="en-US" dirty="0" smtClean="0"/>
              <a:t>SPA</a:t>
            </a:r>
            <a:r>
              <a:rPr lang="ru-RU" dirty="0" smtClean="0"/>
              <a:t>-приложения целиком, либо каких-то отдельных фрагментов</a:t>
            </a:r>
            <a:r>
              <a:rPr lang="en-US" dirty="0" smtClean="0"/>
              <a:t> </a:t>
            </a:r>
            <a:r>
              <a:rPr lang="en-US" dirty="0" err="1" smtClean="0"/>
              <a:t>html+css+js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GET https://www.google.com/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с </a:t>
            </a:r>
            <a:r>
              <a:rPr lang="en-US" dirty="0" smtClean="0"/>
              <a:t>API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59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6076"/>
          <a:stretch/>
        </p:blipFill>
        <p:spPr>
          <a:xfrm>
            <a:off x="838200" y="2003367"/>
            <a:ext cx="10594562" cy="38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на семинарах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За работу на семинарах можно получить дополнительные баллы, которые начисляются сверх тех 70, что можно получить за семестр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6</a:t>
            </a:fld>
            <a:endParaRPr lang="ru-RU"/>
          </a:p>
        </p:txBody>
      </p:sp>
      <p:pic>
        <p:nvPicPr>
          <p:cNvPr id="1026" name="Picture 2" descr="https://steamuserimages-a.akamaihd.net/ugc/5062640535618619951/CEFA941C82EFA6AE6EFC4F2E77858A38D7706E3A/?imw=512&amp;amp;imh=288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77" y="2970736"/>
            <a:ext cx="5939846" cy="33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Взаимодействие с СУБД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60</a:t>
            </a:fld>
            <a:endParaRPr lang="ru-RU"/>
          </a:p>
        </p:txBody>
      </p:sp>
      <p:pic>
        <p:nvPicPr>
          <p:cNvPr id="1024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6" y="2073591"/>
            <a:ext cx="10694188" cy="373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5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CRUD-</a:t>
            </a:r>
            <a:r>
              <a:rPr lang="ru-RU" dirty="0" smtClean="0"/>
              <a:t>операции для </a:t>
            </a:r>
            <a:r>
              <a:rPr lang="en-US" dirty="0" smtClean="0"/>
              <a:t>HTTP </a:t>
            </a:r>
            <a:r>
              <a:rPr lang="ru-RU" dirty="0" smtClean="0"/>
              <a:t>и </a:t>
            </a:r>
            <a:r>
              <a:rPr lang="en-US" dirty="0" smtClean="0"/>
              <a:t>SQL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61</a:t>
            </a:fld>
            <a:endParaRPr lang="ru-RU"/>
          </a:p>
        </p:txBody>
      </p:sp>
      <p:pic>
        <p:nvPicPr>
          <p:cNvPr id="1229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16104"/>
            <a:ext cx="74676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рабочее окружение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При работе из под </a:t>
            </a:r>
            <a:r>
              <a:rPr lang="en-US" dirty="0" smtClean="0"/>
              <a:t>Linux / Mac OS </a:t>
            </a:r>
            <a:r>
              <a:rPr lang="ru-RU" dirty="0" smtClean="0"/>
              <a:t>проблем возникать не должно.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Если используется </a:t>
            </a:r>
            <a:r>
              <a:rPr lang="en-US" dirty="0" smtClean="0"/>
              <a:t>Windows, </a:t>
            </a:r>
            <a:r>
              <a:rPr lang="ru-RU" dirty="0" smtClean="0"/>
              <a:t>то есть 3 пути:</a:t>
            </a:r>
          </a:p>
          <a:p>
            <a:pPr marL="0" indent="0">
              <a:buNone/>
            </a:pPr>
            <a:r>
              <a:rPr lang="ru-RU" dirty="0" smtClean="0"/>
              <a:t>1. (</a:t>
            </a:r>
            <a:r>
              <a:rPr lang="ru-RU" b="1" dirty="0" smtClean="0"/>
              <a:t>рекомендуемый</a:t>
            </a:r>
            <a:r>
              <a:rPr lang="ru-RU" dirty="0" smtClean="0"/>
              <a:t>) Установить </a:t>
            </a:r>
            <a:r>
              <a:rPr lang="en-US" dirty="0" smtClean="0"/>
              <a:t>Linux</a:t>
            </a:r>
            <a:r>
              <a:rPr lang="ru-RU" dirty="0" smtClean="0"/>
              <a:t> (</a:t>
            </a:r>
            <a:r>
              <a:rPr lang="en-US" dirty="0" smtClean="0"/>
              <a:t>Ubuntu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второй системой по инструкции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www.youtube.com/watch?v=BTHPkDlAzdQ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2. Установить </a:t>
            </a:r>
            <a:r>
              <a:rPr lang="en-US" dirty="0" smtClean="0"/>
              <a:t>Linux</a:t>
            </a:r>
            <a:r>
              <a:rPr lang="ru-RU" dirty="0" smtClean="0"/>
              <a:t> (</a:t>
            </a:r>
            <a:r>
              <a:rPr lang="en-US" dirty="0" smtClean="0"/>
              <a:t>Ubuntu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err="1"/>
              <a:t>Virtualbox</a:t>
            </a:r>
            <a:r>
              <a:rPr lang="en-US" dirty="0"/>
              <a:t> </a:t>
            </a:r>
            <a:r>
              <a:rPr lang="ru-RU" dirty="0" smtClean="0"/>
              <a:t>по инструкции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www.youtube.com/watch?v=S-GNJNlpLGE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3. Установить </a:t>
            </a:r>
            <a:r>
              <a:rPr lang="en-US" dirty="0" smtClean="0"/>
              <a:t>WSL </a:t>
            </a:r>
            <a:r>
              <a:rPr lang="ru-RU" dirty="0" smtClean="0"/>
              <a:t>на </a:t>
            </a:r>
            <a:r>
              <a:rPr lang="en-US" dirty="0"/>
              <a:t>Windows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learn.microsoft.com/ru-ru/windows/wsl/install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6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Лабораторные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</a:t>
            </a:fld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09" y="689355"/>
            <a:ext cx="6676883" cy="566699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5092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Уже доступно 3 штуки по темам: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HTML+CSS</a:t>
            </a:r>
          </a:p>
          <a:p>
            <a:r>
              <a:rPr lang="en-US" dirty="0" err="1" smtClean="0"/>
              <a:t>Golang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851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Направление развития курса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5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 мере продвижения по программе лабораторных и лекций мы постепенно будем смещать акцент с клиентской части в сторону серверной + СУБД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08.09.2024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4379"/>
          <a:stretch/>
        </p:blipFill>
        <p:spPr>
          <a:xfrm>
            <a:off x="1095895" y="3663822"/>
            <a:ext cx="9536084" cy="127747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62891" y="5298728"/>
            <a:ext cx="10117973" cy="586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Направление развития курса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1205</Words>
  <Application>Microsoft Office PowerPoint</Application>
  <PresentationFormat>Widescreen</PresentationFormat>
  <Paragraphs>324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Языки интернет-программирования</vt:lpstr>
      <vt:lpstr>На «ты»</vt:lpstr>
      <vt:lpstr>Рубрика «ответы на вопросы»</vt:lpstr>
      <vt:lpstr>Примеры проектов для ДЗ</vt:lpstr>
      <vt:lpstr>Технические требования к ДЗ</vt:lpstr>
      <vt:lpstr>Работа на семинарах</vt:lpstr>
      <vt:lpstr>Про рабочее окружение</vt:lpstr>
      <vt:lpstr>Лабораторные</vt:lpstr>
      <vt:lpstr>Направление развития курса</vt:lpstr>
      <vt:lpstr>План лекции</vt:lpstr>
      <vt:lpstr>Клиент</vt:lpstr>
      <vt:lpstr>Примеры клиентов</vt:lpstr>
      <vt:lpstr>Примеры клиентов</vt:lpstr>
      <vt:lpstr>Google Chrome</vt:lpstr>
      <vt:lpstr>Google Chrome</vt:lpstr>
      <vt:lpstr>Postman</vt:lpstr>
      <vt:lpstr>Curl</vt:lpstr>
      <vt:lpstr>Браузеры</vt:lpstr>
      <vt:lpstr>HTML</vt:lpstr>
      <vt:lpstr>CSS</vt:lpstr>
      <vt:lpstr>JS</vt:lpstr>
      <vt:lpstr>JS</vt:lpstr>
      <vt:lpstr>Рендеринг страницы</vt:lpstr>
      <vt:lpstr>DOM</vt:lpstr>
      <vt:lpstr>DOM</vt:lpstr>
      <vt:lpstr>Сервер</vt:lpstr>
      <vt:lpstr>Сервер</vt:lpstr>
      <vt:lpstr>Коробочные решения</vt:lpstr>
      <vt:lpstr>Примеры языков/фреймворков реализации</vt:lpstr>
      <vt:lpstr>Примеры языков/фреймворков реализации</vt:lpstr>
      <vt:lpstr>За что отвечает FrontEnd-сервер?</vt:lpstr>
      <vt:lpstr>За что отвечает BackEnd-сервер?</vt:lpstr>
      <vt:lpstr>*Вопрос</vt:lpstr>
      <vt:lpstr>*Ответ</vt:lpstr>
      <vt:lpstr>Как связаны между собой Front и Back? </vt:lpstr>
      <vt:lpstr>Как связаны между собой Front и Back? </vt:lpstr>
      <vt:lpstr>Аналогия с Mobile App</vt:lpstr>
      <vt:lpstr>Аналогия с Mobile App</vt:lpstr>
      <vt:lpstr>Всё вместе</vt:lpstr>
      <vt:lpstr>Альтернативная схема</vt:lpstr>
      <vt:lpstr>СУБД</vt:lpstr>
      <vt:lpstr>СУБД</vt:lpstr>
      <vt:lpstr>Основные виды</vt:lpstr>
      <vt:lpstr>Реляционные</vt:lpstr>
      <vt:lpstr>Реляционные</vt:lpstr>
      <vt:lpstr>*Вопрос</vt:lpstr>
      <vt:lpstr>*Ответ</vt:lpstr>
      <vt:lpstr>Клиент-серверное взаимодействие</vt:lpstr>
      <vt:lpstr>Клиент-серверное взаимодействие</vt:lpstr>
      <vt:lpstr>HTTP</vt:lpstr>
      <vt:lpstr>Структура HTTP-запроса</vt:lpstr>
      <vt:lpstr>Структура HTTP-ответа</vt:lpstr>
      <vt:lpstr>URI</vt:lpstr>
      <vt:lpstr>Адрес web-сервера</vt:lpstr>
      <vt:lpstr>*Вопрос</vt:lpstr>
      <vt:lpstr>*Ответ</vt:lpstr>
      <vt:lpstr>BackEnd API</vt:lpstr>
      <vt:lpstr>FrontEnd API</vt:lpstr>
      <vt:lpstr>Взаимодействие с API </vt:lpstr>
      <vt:lpstr>Взаимодействие с СУБД</vt:lpstr>
      <vt:lpstr>CRUD-операции для HTTP и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интернет-программирования</dc:title>
  <dc:creator>Valery Shtuzer</dc:creator>
  <cp:lastModifiedBy>Valery Shtuzer</cp:lastModifiedBy>
  <cp:revision>88</cp:revision>
  <dcterms:created xsi:type="dcterms:W3CDTF">2024-09-03T07:09:51Z</dcterms:created>
  <dcterms:modified xsi:type="dcterms:W3CDTF">2024-09-10T08:40:02Z</dcterms:modified>
</cp:coreProperties>
</file>